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9b12eece7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9b12eece7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9b12eece7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9b12eece7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9b12eece7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9b12eece7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b12eece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b12eece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b12eece7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9b12eece7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9b12eece7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9b12eece7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b12eece7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9b12eece7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b12eece7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b12eece7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Big Mountain Ski Resort</a:t>
            </a:r>
            <a:endParaRPr sz="4800">
              <a:solidFill>
                <a:srgbClr val="000000"/>
              </a:solidFill>
            </a:endParaRPr>
          </a:p>
          <a:p>
            <a:pPr indent="0" lvl="0" marL="0" rtl="0" algn="l">
              <a:spcBef>
                <a:spcPts val="0"/>
              </a:spcBef>
              <a:spcAft>
                <a:spcPts val="0"/>
              </a:spcAft>
              <a:buNone/>
            </a:pPr>
            <a:r>
              <a:rPr lang="en-GB" sz="3600">
                <a:solidFill>
                  <a:srgbClr val="000000"/>
                </a:solidFill>
              </a:rPr>
              <a:t>                  Price Analysis</a:t>
            </a:r>
            <a:endParaRPr sz="36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7"/>
          <p:cNvSpPr txBox="1"/>
          <p:nvPr>
            <p:ph type="title"/>
          </p:nvPr>
        </p:nvSpPr>
        <p:spPr>
          <a:xfrm>
            <a:off x="730000" y="1318650"/>
            <a:ext cx="2799900" cy="5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Analysis Data</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247" name="Google Shape;247;p27"/>
          <p:cNvSpPr txBox="1"/>
          <p:nvPr>
            <p:ph idx="1" type="body"/>
          </p:nvPr>
        </p:nvSpPr>
        <p:spPr>
          <a:xfrm>
            <a:off x="3605300" y="1068650"/>
            <a:ext cx="4798200" cy="7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Closing one run puts no downward pressure on ticket price or revenue and closing 2-5 runs has the same effect with a multiplied expense savings</a:t>
            </a:r>
            <a:endParaRPr sz="1100"/>
          </a:p>
          <a:p>
            <a:pPr indent="0" lvl="0" marL="0" rtl="0" algn="l">
              <a:spcBef>
                <a:spcPts val="1600"/>
              </a:spcBef>
              <a:spcAft>
                <a:spcPts val="1600"/>
              </a:spcAft>
              <a:buNone/>
            </a:pPr>
            <a:r>
              <a:t/>
            </a:r>
            <a:endParaRPr sz="1100"/>
          </a:p>
        </p:txBody>
      </p:sp>
      <p:pic>
        <p:nvPicPr>
          <p:cNvPr id="248" name="Google Shape;248;p27"/>
          <p:cNvPicPr preferRelativeResize="0"/>
          <p:nvPr/>
        </p:nvPicPr>
        <p:blipFill>
          <a:blip r:embed="rId3">
            <a:alphaModFix/>
          </a:blip>
          <a:stretch>
            <a:fillRect/>
          </a:stretch>
        </p:blipFill>
        <p:spPr>
          <a:xfrm>
            <a:off x="4466225" y="1977525"/>
            <a:ext cx="2886399" cy="2939850"/>
          </a:xfrm>
          <a:prstGeom prst="rect">
            <a:avLst/>
          </a:prstGeom>
          <a:noFill/>
          <a:ln>
            <a:noFill/>
          </a:ln>
        </p:spPr>
      </p:pic>
      <p:pic>
        <p:nvPicPr>
          <p:cNvPr id="249" name="Google Shape;249;p27"/>
          <p:cNvPicPr preferRelativeResize="0"/>
          <p:nvPr/>
        </p:nvPicPr>
        <p:blipFill>
          <a:blip r:embed="rId4">
            <a:alphaModFix/>
          </a:blip>
          <a:stretch>
            <a:fillRect/>
          </a:stretch>
        </p:blipFill>
        <p:spPr>
          <a:xfrm>
            <a:off x="991225" y="1977525"/>
            <a:ext cx="2697850" cy="2939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255" name="Google Shape;255;p28"/>
          <p:cNvSpPr txBox="1"/>
          <p:nvPr>
            <p:ph idx="1" type="body"/>
          </p:nvPr>
        </p:nvSpPr>
        <p:spPr>
          <a:xfrm>
            <a:off x="1295325" y="1806675"/>
            <a:ext cx="7122900" cy="176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500"/>
              <a:t>The data shows that compared to other ski resorts and with top notch amenities and services Big Mountain Ski Resort is an undervalued resource and an increased price is justified based on their superior offerings. </a:t>
            </a:r>
            <a:endParaRPr b="1" sz="1500"/>
          </a:p>
          <a:p>
            <a:pPr indent="0" lvl="0" marL="0" rtl="0" algn="l">
              <a:lnSpc>
                <a:spcPct val="100000"/>
              </a:lnSpc>
              <a:spcBef>
                <a:spcPts val="1600"/>
              </a:spcBef>
              <a:spcAft>
                <a:spcPts val="1600"/>
              </a:spcAft>
              <a:buNone/>
            </a:pPr>
            <a:r>
              <a:t/>
            </a:r>
            <a:endParaRPr b="1" sz="1500"/>
          </a:p>
        </p:txBody>
      </p:sp>
      <p:pic>
        <p:nvPicPr>
          <p:cNvPr descr="shutterstock_429987889_edited.jpg" id="256" name="Google Shape;256;p28"/>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sz="36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82" name="Google Shape;182;p19"/>
          <p:cNvSpPr txBox="1"/>
          <p:nvPr>
            <p:ph idx="1" type="body"/>
          </p:nvPr>
        </p:nvSpPr>
        <p:spPr>
          <a:xfrm>
            <a:off x="1295325" y="1806675"/>
            <a:ext cx="7122900" cy="176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500"/>
              <a:t>- </a:t>
            </a:r>
            <a:r>
              <a:rPr b="1" lang="en-GB" sz="1500"/>
              <a:t>Problem identification</a:t>
            </a:r>
            <a:endParaRPr b="1" sz="1500"/>
          </a:p>
          <a:p>
            <a:pPr indent="0" lvl="0" marL="0" rtl="0" algn="l">
              <a:lnSpc>
                <a:spcPct val="100000"/>
              </a:lnSpc>
              <a:spcBef>
                <a:spcPts val="1600"/>
              </a:spcBef>
              <a:spcAft>
                <a:spcPts val="0"/>
              </a:spcAft>
              <a:buNone/>
            </a:pPr>
            <a:r>
              <a:rPr b="1" lang="en-GB" sz="1500"/>
              <a:t>-Recommendation and Key Findings</a:t>
            </a:r>
            <a:endParaRPr b="1" sz="1500"/>
          </a:p>
          <a:p>
            <a:pPr indent="0" lvl="0" marL="0" rtl="0" algn="l">
              <a:spcBef>
                <a:spcPts val="1600"/>
              </a:spcBef>
              <a:spcAft>
                <a:spcPts val="0"/>
              </a:spcAft>
              <a:buNone/>
            </a:pPr>
            <a:r>
              <a:rPr b="1" lang="en-GB" sz="1500"/>
              <a:t>-Modeling Results and Analysis</a:t>
            </a:r>
            <a:endParaRPr b="1" sz="1500"/>
          </a:p>
          <a:p>
            <a:pPr indent="0" lvl="0" marL="0" rtl="0" algn="l">
              <a:spcBef>
                <a:spcPts val="1600"/>
              </a:spcBef>
              <a:spcAft>
                <a:spcPts val="0"/>
              </a:spcAft>
              <a:buNone/>
            </a:pPr>
            <a:r>
              <a:rPr b="1" lang="en-GB" sz="1500"/>
              <a:t>-Summary and Conclusion</a:t>
            </a:r>
            <a:endParaRPr b="1" sz="1500"/>
          </a:p>
          <a:p>
            <a:pPr indent="0" lvl="0" marL="0" rtl="0" algn="l">
              <a:spcBef>
                <a:spcPts val="1600"/>
              </a:spcBef>
              <a:spcAft>
                <a:spcPts val="1600"/>
              </a:spcAft>
              <a:buNone/>
            </a:pPr>
            <a:r>
              <a:t/>
            </a:r>
            <a:endParaRPr sz="1100"/>
          </a:p>
        </p:txBody>
      </p:sp>
      <p:pic>
        <p:nvPicPr>
          <p:cNvPr descr="shutterstock_429987889_edited.jpg" id="183" name="Google Shape;183;p19"/>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Problems to solve</a:t>
            </a:r>
            <a:endParaRPr sz="2800"/>
          </a:p>
        </p:txBody>
      </p:sp>
      <p:sp>
        <p:nvSpPr>
          <p:cNvPr id="189" name="Google Shape;189;p20"/>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90" name="Google Shape;190;p20"/>
          <p:cNvSpPr txBox="1"/>
          <p:nvPr>
            <p:ph idx="1" type="body"/>
          </p:nvPr>
        </p:nvSpPr>
        <p:spPr>
          <a:xfrm>
            <a:off x="1847713" y="2073775"/>
            <a:ext cx="67986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t>How does Big Mountain increase revenue to accurately reflect its market value?</a:t>
            </a:r>
            <a:endParaRPr sz="2000"/>
          </a:p>
        </p:txBody>
      </p:sp>
      <p:sp>
        <p:nvSpPr>
          <p:cNvPr id="191" name="Google Shape;191;p20"/>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92" name="Google Shape;192;p20"/>
          <p:cNvSpPr txBox="1"/>
          <p:nvPr>
            <p:ph idx="1" type="body"/>
          </p:nvPr>
        </p:nvSpPr>
        <p:spPr>
          <a:xfrm>
            <a:off x="1847725" y="3307900"/>
            <a:ext cx="67986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t>How does Big Mountain lower expenses without affecting guest </a:t>
            </a:r>
            <a:r>
              <a:rPr lang="en-GB" sz="2000"/>
              <a:t>attendance</a:t>
            </a:r>
            <a:r>
              <a:rPr lang="en-GB" sz="2000"/>
              <a:t>?</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Solutions</a:t>
            </a:r>
            <a:endParaRPr sz="2800"/>
          </a:p>
        </p:txBody>
      </p:sp>
      <p:sp>
        <p:nvSpPr>
          <p:cNvPr id="198" name="Google Shape;198;p21"/>
          <p:cNvSpPr/>
          <p:nvPr/>
        </p:nvSpPr>
        <p:spPr>
          <a:xfrm>
            <a:off x="1400800" y="22797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99" name="Google Shape;199;p21"/>
          <p:cNvSpPr txBox="1"/>
          <p:nvPr>
            <p:ph idx="1" type="body"/>
          </p:nvPr>
        </p:nvSpPr>
        <p:spPr>
          <a:xfrm>
            <a:off x="1847725" y="2181675"/>
            <a:ext cx="6798600" cy="88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t>Increase ticket prices</a:t>
            </a:r>
            <a:endParaRPr sz="2000"/>
          </a:p>
        </p:txBody>
      </p:sp>
      <p:sp>
        <p:nvSpPr>
          <p:cNvPr id="200" name="Google Shape;200;p21"/>
          <p:cNvSpPr/>
          <p:nvPr/>
        </p:nvSpPr>
        <p:spPr>
          <a:xfrm>
            <a:off x="1400800" y="3197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1" name="Google Shape;201;p21"/>
          <p:cNvSpPr txBox="1"/>
          <p:nvPr>
            <p:ph idx="1" type="body"/>
          </p:nvPr>
        </p:nvSpPr>
        <p:spPr>
          <a:xfrm>
            <a:off x="1847725" y="3004975"/>
            <a:ext cx="6798600" cy="13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Eliminate non profit generating amenities</a:t>
            </a:r>
            <a:endParaRPr sz="2000"/>
          </a:p>
          <a:p>
            <a:pPr indent="0" lvl="0" marL="0" rtl="0" algn="l">
              <a:spcBef>
                <a:spcPts val="1600"/>
              </a:spcBef>
              <a:spcAft>
                <a:spcPts val="0"/>
              </a:spcAft>
              <a:buNone/>
            </a:pPr>
            <a:r>
              <a:rPr lang="en-GB" sz="2000"/>
              <a:t>Add revenue neutral amenities</a:t>
            </a:r>
            <a:endParaRPr sz="2000"/>
          </a:p>
          <a:p>
            <a:pPr indent="0" lvl="0" marL="0" rtl="0" algn="l">
              <a:spcBef>
                <a:spcPts val="1600"/>
              </a:spcBef>
              <a:spcAft>
                <a:spcPts val="1600"/>
              </a:spcAft>
              <a:buNone/>
            </a:pPr>
            <a:r>
              <a:rPr lang="en-GB" sz="2000"/>
              <a:t> </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Recommendations</a:t>
            </a:r>
            <a:endParaRPr sz="2800"/>
          </a:p>
        </p:txBody>
      </p:sp>
      <p:sp>
        <p:nvSpPr>
          <p:cNvPr id="207" name="Google Shape;207;p22"/>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08" name="Google Shape;208;p22"/>
          <p:cNvSpPr txBox="1"/>
          <p:nvPr>
            <p:ph idx="1" type="body"/>
          </p:nvPr>
        </p:nvSpPr>
        <p:spPr>
          <a:xfrm>
            <a:off x="1847713" y="2073775"/>
            <a:ext cx="67986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t>Analysis shows that a price increase of $12.28 is justified based on value compared to other premium resorts</a:t>
            </a:r>
            <a:endParaRPr sz="2000"/>
          </a:p>
        </p:txBody>
      </p:sp>
      <p:sp>
        <p:nvSpPr>
          <p:cNvPr id="209" name="Google Shape;209;p22"/>
          <p:cNvSpPr/>
          <p:nvPr/>
        </p:nvSpPr>
        <p:spPr>
          <a:xfrm>
            <a:off x="1400800" y="31255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10" name="Google Shape;210;p22"/>
          <p:cNvSpPr txBox="1"/>
          <p:nvPr>
            <p:ph idx="1" type="body"/>
          </p:nvPr>
        </p:nvSpPr>
        <p:spPr>
          <a:xfrm>
            <a:off x="1847725" y="2940450"/>
            <a:ext cx="6798600" cy="20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Shutting down 1 run shows no effect on revenue while lowering expenses</a:t>
            </a:r>
            <a:r>
              <a:rPr lang="en-GB" sz="2000"/>
              <a:t> </a:t>
            </a:r>
            <a:endParaRPr sz="2000"/>
          </a:p>
          <a:p>
            <a:pPr indent="0" lvl="0" marL="0" rtl="0" algn="l">
              <a:spcBef>
                <a:spcPts val="1600"/>
              </a:spcBef>
              <a:spcAft>
                <a:spcPts val="1600"/>
              </a:spcAft>
              <a:buNone/>
            </a:pPr>
            <a:r>
              <a:rPr lang="en-GB" sz="2000"/>
              <a:t>Increasing the vertical drop by 150 feet and installing an additional lift justifies a ticket price increase of $15.26 </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txBox="1"/>
          <p:nvPr>
            <p:ph type="title"/>
          </p:nvPr>
        </p:nvSpPr>
        <p:spPr>
          <a:xfrm>
            <a:off x="730000" y="1318650"/>
            <a:ext cx="2799900" cy="5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Analysis Data</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216" name="Google Shape;216;p23"/>
          <p:cNvSpPr txBox="1"/>
          <p:nvPr>
            <p:ph idx="1" type="body"/>
          </p:nvPr>
        </p:nvSpPr>
        <p:spPr>
          <a:xfrm>
            <a:off x="3605300" y="1068650"/>
            <a:ext cx="4798200" cy="7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Current price for an adult lift ticket is $81.00</a:t>
            </a:r>
            <a:endParaRPr sz="1100"/>
          </a:p>
          <a:p>
            <a:pPr indent="0" lvl="0" marL="0" rtl="0" algn="l">
              <a:spcBef>
                <a:spcPts val="1600"/>
              </a:spcBef>
              <a:spcAft>
                <a:spcPts val="0"/>
              </a:spcAft>
              <a:buNone/>
            </a:pPr>
            <a:r>
              <a:rPr lang="en-GB" sz="1100"/>
              <a:t>Model predicts a price of $93.28 based on competitors and features</a:t>
            </a:r>
            <a:endParaRPr sz="1100"/>
          </a:p>
          <a:p>
            <a:pPr indent="0" lvl="0" marL="0" rtl="0" algn="l">
              <a:spcBef>
                <a:spcPts val="1600"/>
              </a:spcBef>
              <a:spcAft>
                <a:spcPts val="1600"/>
              </a:spcAft>
              <a:buNone/>
            </a:pPr>
            <a:r>
              <a:t/>
            </a:r>
            <a:endParaRPr sz="1100"/>
          </a:p>
        </p:txBody>
      </p:sp>
      <p:pic>
        <p:nvPicPr>
          <p:cNvPr id="217" name="Google Shape;217;p23"/>
          <p:cNvPicPr preferRelativeResize="0"/>
          <p:nvPr/>
        </p:nvPicPr>
        <p:blipFill>
          <a:blip r:embed="rId3">
            <a:alphaModFix/>
          </a:blip>
          <a:stretch>
            <a:fillRect/>
          </a:stretch>
        </p:blipFill>
        <p:spPr>
          <a:xfrm>
            <a:off x="1668338" y="1968275"/>
            <a:ext cx="5807335" cy="2939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4"/>
          <p:cNvSpPr txBox="1"/>
          <p:nvPr>
            <p:ph type="title"/>
          </p:nvPr>
        </p:nvSpPr>
        <p:spPr>
          <a:xfrm>
            <a:off x="730000" y="1318650"/>
            <a:ext cx="2799900" cy="5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Analysis Data</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223" name="Google Shape;223;p24"/>
          <p:cNvSpPr txBox="1"/>
          <p:nvPr>
            <p:ph idx="1" type="body"/>
          </p:nvPr>
        </p:nvSpPr>
        <p:spPr>
          <a:xfrm>
            <a:off x="3605300" y="1068650"/>
            <a:ext cx="4798200" cy="7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Big Mountain is above the average in vertical drop and snow making acreage.</a:t>
            </a:r>
            <a:endParaRPr sz="1100"/>
          </a:p>
          <a:p>
            <a:pPr indent="0" lvl="0" marL="0" rtl="0" algn="l">
              <a:spcBef>
                <a:spcPts val="1600"/>
              </a:spcBef>
              <a:spcAft>
                <a:spcPts val="1600"/>
              </a:spcAft>
              <a:buNone/>
            </a:pPr>
            <a:r>
              <a:t/>
            </a:r>
            <a:endParaRPr sz="1100"/>
          </a:p>
        </p:txBody>
      </p:sp>
      <p:pic>
        <p:nvPicPr>
          <p:cNvPr id="224" name="Google Shape;224;p24"/>
          <p:cNvPicPr preferRelativeResize="0"/>
          <p:nvPr/>
        </p:nvPicPr>
        <p:blipFill>
          <a:blip r:embed="rId3">
            <a:alphaModFix/>
          </a:blip>
          <a:stretch>
            <a:fillRect/>
          </a:stretch>
        </p:blipFill>
        <p:spPr>
          <a:xfrm>
            <a:off x="152400" y="1949750"/>
            <a:ext cx="3866525" cy="3041350"/>
          </a:xfrm>
          <a:prstGeom prst="rect">
            <a:avLst/>
          </a:prstGeom>
          <a:noFill/>
          <a:ln>
            <a:noFill/>
          </a:ln>
        </p:spPr>
      </p:pic>
      <p:pic>
        <p:nvPicPr>
          <p:cNvPr id="225" name="Google Shape;225;p24"/>
          <p:cNvPicPr preferRelativeResize="0"/>
          <p:nvPr/>
        </p:nvPicPr>
        <p:blipFill>
          <a:blip r:embed="rId4">
            <a:alphaModFix/>
          </a:blip>
          <a:stretch>
            <a:fillRect/>
          </a:stretch>
        </p:blipFill>
        <p:spPr>
          <a:xfrm>
            <a:off x="4171325" y="1949750"/>
            <a:ext cx="4308999" cy="2981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txBox="1"/>
          <p:nvPr>
            <p:ph type="title"/>
          </p:nvPr>
        </p:nvSpPr>
        <p:spPr>
          <a:xfrm>
            <a:off x="730000" y="1318650"/>
            <a:ext cx="2799900" cy="5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Analysis Data</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231" name="Google Shape;231;p25"/>
          <p:cNvSpPr txBox="1"/>
          <p:nvPr>
            <p:ph idx="1" type="body"/>
          </p:nvPr>
        </p:nvSpPr>
        <p:spPr>
          <a:xfrm>
            <a:off x="3605300" y="1068650"/>
            <a:ext cx="4798200" cy="7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Big Mountain is far and above the average in longest run and skiable terrain</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pic>
        <p:nvPicPr>
          <p:cNvPr id="232" name="Google Shape;232;p25"/>
          <p:cNvPicPr preferRelativeResize="0"/>
          <p:nvPr/>
        </p:nvPicPr>
        <p:blipFill>
          <a:blip r:embed="rId3">
            <a:alphaModFix/>
          </a:blip>
          <a:stretch>
            <a:fillRect/>
          </a:stretch>
        </p:blipFill>
        <p:spPr>
          <a:xfrm>
            <a:off x="152400" y="2051250"/>
            <a:ext cx="4041675" cy="2939850"/>
          </a:xfrm>
          <a:prstGeom prst="rect">
            <a:avLst/>
          </a:prstGeom>
          <a:noFill/>
          <a:ln>
            <a:noFill/>
          </a:ln>
        </p:spPr>
      </p:pic>
      <p:pic>
        <p:nvPicPr>
          <p:cNvPr id="233" name="Google Shape;233;p25"/>
          <p:cNvPicPr preferRelativeResize="0"/>
          <p:nvPr/>
        </p:nvPicPr>
        <p:blipFill>
          <a:blip r:embed="rId4">
            <a:alphaModFix/>
          </a:blip>
          <a:stretch>
            <a:fillRect/>
          </a:stretch>
        </p:blipFill>
        <p:spPr>
          <a:xfrm>
            <a:off x="4309600" y="2051250"/>
            <a:ext cx="3949500" cy="2939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ph type="title"/>
          </p:nvPr>
        </p:nvSpPr>
        <p:spPr>
          <a:xfrm>
            <a:off x="730000" y="1318650"/>
            <a:ext cx="2799900" cy="5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Analysis Data</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239" name="Google Shape;239;p26"/>
          <p:cNvSpPr txBox="1"/>
          <p:nvPr>
            <p:ph idx="1" type="body"/>
          </p:nvPr>
        </p:nvSpPr>
        <p:spPr>
          <a:xfrm>
            <a:off x="3605300" y="1068650"/>
            <a:ext cx="4798200" cy="72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Big Mountain is also top notch in number of chairs and total number of ski runs</a:t>
            </a:r>
            <a:endParaRPr sz="1100"/>
          </a:p>
        </p:txBody>
      </p:sp>
      <p:pic>
        <p:nvPicPr>
          <p:cNvPr id="240" name="Google Shape;240;p26"/>
          <p:cNvPicPr preferRelativeResize="0"/>
          <p:nvPr/>
        </p:nvPicPr>
        <p:blipFill>
          <a:blip r:embed="rId3">
            <a:alphaModFix/>
          </a:blip>
          <a:stretch>
            <a:fillRect/>
          </a:stretch>
        </p:blipFill>
        <p:spPr>
          <a:xfrm>
            <a:off x="152400" y="2051250"/>
            <a:ext cx="4170724" cy="2939850"/>
          </a:xfrm>
          <a:prstGeom prst="rect">
            <a:avLst/>
          </a:prstGeom>
          <a:noFill/>
          <a:ln>
            <a:noFill/>
          </a:ln>
        </p:spPr>
      </p:pic>
      <p:pic>
        <p:nvPicPr>
          <p:cNvPr id="241" name="Google Shape;241;p26"/>
          <p:cNvPicPr preferRelativeResize="0"/>
          <p:nvPr/>
        </p:nvPicPr>
        <p:blipFill>
          <a:blip r:embed="rId4">
            <a:alphaModFix/>
          </a:blip>
          <a:stretch>
            <a:fillRect/>
          </a:stretch>
        </p:blipFill>
        <p:spPr>
          <a:xfrm>
            <a:off x="4475525" y="2009475"/>
            <a:ext cx="3927975" cy="3041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